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1" r:id="rId6"/>
    <p:sldId id="302" r:id="rId7"/>
    <p:sldId id="303" r:id="rId8"/>
    <p:sldId id="304" r:id="rId9"/>
    <p:sldId id="305" r:id="rId10"/>
    <p:sldId id="306" r:id="rId11"/>
    <p:sldId id="307" r:id="rId12"/>
    <p:sldId id="308" r:id="rId13"/>
    <p:sldId id="309" r:id="rId14"/>
    <p:sldId id="310" r:id="rId15"/>
    <p:sldId id="311" r:id="rId16"/>
    <p:sldId id="312" r:id="rId17"/>
    <p:sldId id="313" r:id="rId18"/>
    <p:sldId id="314" r:id="rId19"/>
    <p:sldId id="315" r:id="rId20"/>
    <p:sldId id="316" r:id="rId21"/>
    <p:sldId id="324" r:id="rId22"/>
    <p:sldId id="317" r:id="rId23"/>
    <p:sldId id="318" r:id="rId24"/>
    <p:sldId id="323" r:id="rId25"/>
    <p:sldId id="319" r:id="rId26"/>
    <p:sldId id="320" r:id="rId27"/>
    <p:sldId id="321" r:id="rId28"/>
    <p:sldId id="32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97" d="100"/>
          <a:sy n="97" d="100"/>
        </p:scale>
        <p:origin x="598" y="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11/11/2022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11/11/2022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11/11/2022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11/11/2022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11/11/2022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11/11/2022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11/11/2022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11/11/2022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11/11/2022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11/11/2022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theseus.fi/bitstream/handle/10024/347449/Waisi_Mirwais.pdf" TargetMode="External"/><Relationship Id="rId2" Type="http://schemas.openxmlformats.org/officeDocument/2006/relationships/hyperlink" Target="https://rdcu.be/cZnbk" TargetMode="External"/><Relationship Id="rId1" Type="http://schemas.openxmlformats.org/officeDocument/2006/relationships/slideLayout" Target="../slideLayouts/slideLayout8.xml"/><Relationship Id="rId4" Type="http://schemas.openxmlformats.org/officeDocument/2006/relationships/hyperlink" Target="https://dl.acm.org/doi/pdf/10.1145/3383455.3422544"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fontScale="90000"/>
          </a:bodyPr>
          <a:lstStyle/>
          <a:p>
            <a:r>
              <a:rPr lang="en-US" sz="4400" dirty="0">
                <a:solidFill>
                  <a:schemeClr val="tx1"/>
                </a:solidFill>
              </a:rPr>
              <a:t>AI in Trading and Investments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AIFA project</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0BEB5-216A-E2CC-DD3F-593B444038F5}"/>
              </a:ext>
            </a:extLst>
          </p:cNvPr>
          <p:cNvSpPr>
            <a:spLocks noGrp="1"/>
          </p:cNvSpPr>
          <p:nvPr>
            <p:ph type="title"/>
          </p:nvPr>
        </p:nvSpPr>
        <p:spPr/>
        <p:txBody>
          <a:bodyPr/>
          <a:lstStyle/>
          <a:p>
            <a:r>
              <a:rPr lang="en-IN" dirty="0"/>
              <a:t> Discovering Patterns</a:t>
            </a:r>
          </a:p>
        </p:txBody>
      </p:sp>
      <p:sp>
        <p:nvSpPr>
          <p:cNvPr id="3" name="Content Placeholder 2">
            <a:extLst>
              <a:ext uri="{FF2B5EF4-FFF2-40B4-BE49-F238E27FC236}">
                <a16:creationId xmlns:a16="http://schemas.microsoft.com/office/drawing/2014/main" id="{905275D0-E1AB-4089-BC97-9530D1FE6D35}"/>
              </a:ext>
            </a:extLst>
          </p:cNvPr>
          <p:cNvSpPr>
            <a:spLocks noGrp="1"/>
          </p:cNvSpPr>
          <p:nvPr>
            <p:ph idx="1"/>
          </p:nvPr>
        </p:nvSpPr>
        <p:spPr/>
        <p:txBody>
          <a:bodyPr>
            <a:normAutofit/>
          </a:bodyPr>
          <a:lstStyle/>
          <a:p>
            <a:r>
              <a:rPr lang="en-US" sz="2200" dirty="0"/>
              <a:t>Incredibly powerful computers can crunch almost countless data points in minutes. It means they can also detect historical and replicating patterns for smart trading that are often hidden from human investors. AI can assess hundreds and thousands of stocks in flashes. Humans are not capable of processing that amount of data or seeing these patterns at the same rate as technology. For example, using AI technology, some hedge funds evaluate more than a hundred million data points in the first hour when markets open.</a:t>
            </a:r>
          </a:p>
        </p:txBody>
      </p:sp>
    </p:spTree>
    <p:extLst>
      <p:ext uri="{BB962C8B-B14F-4D97-AF65-F5344CB8AC3E}">
        <p14:creationId xmlns:p14="http://schemas.microsoft.com/office/powerpoint/2010/main" val="36944948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0BEB5-216A-E2CC-DD3F-593B444038F5}"/>
              </a:ext>
            </a:extLst>
          </p:cNvPr>
          <p:cNvSpPr>
            <a:spLocks noGrp="1"/>
          </p:cNvSpPr>
          <p:nvPr>
            <p:ph type="title"/>
          </p:nvPr>
        </p:nvSpPr>
        <p:spPr>
          <a:xfrm>
            <a:off x="1097280" y="250744"/>
            <a:ext cx="10058400" cy="1450757"/>
          </a:xfrm>
        </p:spPr>
        <p:txBody>
          <a:bodyPr>
            <a:normAutofit/>
          </a:bodyPr>
          <a:lstStyle/>
          <a:p>
            <a:r>
              <a:rPr lang="en-US" sz="4000" dirty="0"/>
              <a:t>Predictive trading based on sentiment</a:t>
            </a:r>
            <a:endParaRPr lang="en-IN" sz="4000" dirty="0"/>
          </a:p>
        </p:txBody>
      </p:sp>
      <p:sp>
        <p:nvSpPr>
          <p:cNvPr id="3" name="Content Placeholder 2">
            <a:extLst>
              <a:ext uri="{FF2B5EF4-FFF2-40B4-BE49-F238E27FC236}">
                <a16:creationId xmlns:a16="http://schemas.microsoft.com/office/drawing/2014/main" id="{905275D0-E1AB-4089-BC97-9530D1FE6D35}"/>
              </a:ext>
            </a:extLst>
          </p:cNvPr>
          <p:cNvSpPr>
            <a:spLocks noGrp="1"/>
          </p:cNvSpPr>
          <p:nvPr>
            <p:ph idx="1"/>
          </p:nvPr>
        </p:nvSpPr>
        <p:spPr>
          <a:xfrm>
            <a:off x="6096000" y="2108201"/>
            <a:ext cx="5059680" cy="4131732"/>
          </a:xfrm>
        </p:spPr>
        <p:txBody>
          <a:bodyPr>
            <a:normAutofit fontScale="92500" lnSpcReduction="20000"/>
          </a:bodyPr>
          <a:lstStyle/>
          <a:p>
            <a:r>
              <a:rPr lang="en-US" sz="2200" dirty="0"/>
              <a:t>Using sentiment analysis, AI analyses headlines, social media comments, blogs, articles, and more data to find the direction of the stocks and performance or move of other traders. </a:t>
            </a:r>
          </a:p>
          <a:p>
            <a:r>
              <a:rPr lang="en-US" sz="2200" dirty="0"/>
              <a:t>According to Google Trends, the word “sentiment analysis” has gained steady traction over the past five years. In trading, the sentiment is used to show whether a trade should go long or short. Sentiment analysis are often used in long stocks 20 when there is good or positive news about a company and short stocks if there is negative information about the company.</a:t>
            </a:r>
          </a:p>
        </p:txBody>
      </p:sp>
      <p:sp>
        <p:nvSpPr>
          <p:cNvPr id="4" name="Content Placeholder 2">
            <a:extLst>
              <a:ext uri="{FF2B5EF4-FFF2-40B4-BE49-F238E27FC236}">
                <a16:creationId xmlns:a16="http://schemas.microsoft.com/office/drawing/2014/main" id="{B7C80037-99BA-0425-498A-280C6A219B92}"/>
              </a:ext>
            </a:extLst>
          </p:cNvPr>
          <p:cNvSpPr txBox="1">
            <a:spLocks/>
          </p:cNvSpPr>
          <p:nvPr/>
        </p:nvSpPr>
        <p:spPr>
          <a:xfrm>
            <a:off x="627530" y="5056093"/>
            <a:ext cx="5185186" cy="547345"/>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1400" dirty="0"/>
              <a:t>Sentiment analysis trend over time (2004 – 2018)</a:t>
            </a:r>
          </a:p>
        </p:txBody>
      </p:sp>
      <p:pic>
        <p:nvPicPr>
          <p:cNvPr id="2050" name="Picture 2">
            <a:extLst>
              <a:ext uri="{FF2B5EF4-FFF2-40B4-BE49-F238E27FC236}">
                <a16:creationId xmlns:a16="http://schemas.microsoft.com/office/drawing/2014/main" id="{5649F873-D4DA-7387-6B77-ECAE9F340A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2438400"/>
            <a:ext cx="4988859" cy="24876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9691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980D983-C2A2-9A1C-4EE2-B9DCB83219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0" y="3360626"/>
            <a:ext cx="4348888" cy="263791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5F0BEB5-216A-E2CC-DD3F-593B444038F5}"/>
              </a:ext>
            </a:extLst>
          </p:cNvPr>
          <p:cNvSpPr>
            <a:spLocks noGrp="1"/>
          </p:cNvSpPr>
          <p:nvPr>
            <p:ph type="title"/>
          </p:nvPr>
        </p:nvSpPr>
        <p:spPr/>
        <p:txBody>
          <a:bodyPr>
            <a:normAutofit/>
          </a:bodyPr>
          <a:lstStyle/>
          <a:p>
            <a:r>
              <a:rPr lang="en-US" sz="4000" dirty="0"/>
              <a:t>Speed Trading</a:t>
            </a:r>
            <a:endParaRPr lang="en-IN" sz="4000" dirty="0"/>
          </a:p>
        </p:txBody>
      </p:sp>
      <p:sp>
        <p:nvSpPr>
          <p:cNvPr id="3" name="Content Placeholder 2">
            <a:extLst>
              <a:ext uri="{FF2B5EF4-FFF2-40B4-BE49-F238E27FC236}">
                <a16:creationId xmlns:a16="http://schemas.microsoft.com/office/drawing/2014/main" id="{905275D0-E1AB-4089-BC97-9530D1FE6D35}"/>
              </a:ext>
            </a:extLst>
          </p:cNvPr>
          <p:cNvSpPr>
            <a:spLocks noGrp="1"/>
          </p:cNvSpPr>
          <p:nvPr>
            <p:ph sz="half" idx="1"/>
          </p:nvPr>
        </p:nvSpPr>
        <p:spPr>
          <a:xfrm>
            <a:off x="1097280" y="1961257"/>
            <a:ext cx="10088880" cy="1312582"/>
          </a:xfrm>
        </p:spPr>
        <p:txBody>
          <a:bodyPr>
            <a:normAutofit/>
          </a:bodyPr>
          <a:lstStyle/>
          <a:p>
            <a:r>
              <a:rPr lang="en-US" sz="1800" dirty="0"/>
              <a:t>High-speed trading is unnerving financial markets. Algorithmic trading allows financial firms to detect and utilize market movements and patterns at lightning speeds that bring huge profits. The graphs below show the difference in trading activity in the year 2008 compared to 2011. In 2011 the activity got frantic and erratic.</a:t>
            </a:r>
          </a:p>
        </p:txBody>
      </p:sp>
      <p:sp>
        <p:nvSpPr>
          <p:cNvPr id="4" name="Content Placeholder 2">
            <a:extLst>
              <a:ext uri="{FF2B5EF4-FFF2-40B4-BE49-F238E27FC236}">
                <a16:creationId xmlns:a16="http://schemas.microsoft.com/office/drawing/2014/main" id="{B7C80037-99BA-0425-498A-280C6A219B92}"/>
              </a:ext>
            </a:extLst>
          </p:cNvPr>
          <p:cNvSpPr txBox="1">
            <a:spLocks/>
          </p:cNvSpPr>
          <p:nvPr/>
        </p:nvSpPr>
        <p:spPr>
          <a:xfrm>
            <a:off x="708215" y="6122901"/>
            <a:ext cx="5185186" cy="394447"/>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IN" sz="1400" b="0" i="0" u="none" strike="noStrike" dirty="0">
                <a:solidFill>
                  <a:srgbClr val="000000"/>
                </a:solidFill>
                <a:effectLst/>
                <a:latin typeface="Arial" panose="020B0604020202020204" pitchFamily="34" charset="0"/>
              </a:rPr>
              <a:t> High-frequency trading in 2008</a:t>
            </a:r>
            <a:endParaRPr lang="en-US" sz="1100" dirty="0"/>
          </a:p>
        </p:txBody>
      </p:sp>
      <p:pic>
        <p:nvPicPr>
          <p:cNvPr id="1028" name="Picture 4">
            <a:extLst>
              <a:ext uri="{FF2B5EF4-FFF2-40B4-BE49-F238E27FC236}">
                <a16:creationId xmlns:a16="http://schemas.microsoft.com/office/drawing/2014/main" id="{463392B3-7A07-5A5C-8314-397ACB50D344}"/>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597691" y="3360624"/>
            <a:ext cx="4330286" cy="2637911"/>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12292D80-9ACD-D098-8433-CCE786D9E0A8}"/>
              </a:ext>
            </a:extLst>
          </p:cNvPr>
          <p:cNvSpPr txBox="1">
            <a:spLocks/>
          </p:cNvSpPr>
          <p:nvPr/>
        </p:nvSpPr>
        <p:spPr>
          <a:xfrm>
            <a:off x="6207165" y="6122901"/>
            <a:ext cx="5185186" cy="394447"/>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IN" sz="1400" b="0" i="0" u="none" strike="noStrike" dirty="0">
                <a:solidFill>
                  <a:srgbClr val="000000"/>
                </a:solidFill>
                <a:effectLst/>
                <a:latin typeface="Arial" panose="020B0604020202020204" pitchFamily="34" charset="0"/>
              </a:rPr>
              <a:t> High-frequency trading in 2011</a:t>
            </a:r>
            <a:endParaRPr lang="en-US" sz="1100" dirty="0"/>
          </a:p>
        </p:txBody>
      </p:sp>
    </p:spTree>
    <p:extLst>
      <p:ext uri="{BB962C8B-B14F-4D97-AF65-F5344CB8AC3E}">
        <p14:creationId xmlns:p14="http://schemas.microsoft.com/office/powerpoint/2010/main" val="7841692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0BEB5-216A-E2CC-DD3F-593B444038F5}"/>
              </a:ext>
            </a:extLst>
          </p:cNvPr>
          <p:cNvSpPr>
            <a:spLocks noGrp="1"/>
          </p:cNvSpPr>
          <p:nvPr>
            <p:ph type="title"/>
          </p:nvPr>
        </p:nvSpPr>
        <p:spPr>
          <a:xfrm>
            <a:off x="1097280" y="573743"/>
            <a:ext cx="10058400" cy="1226372"/>
          </a:xfrm>
        </p:spPr>
        <p:txBody>
          <a:bodyPr>
            <a:normAutofit/>
          </a:bodyPr>
          <a:lstStyle/>
          <a:p>
            <a:r>
              <a:rPr lang="en-US" sz="4000" dirty="0"/>
              <a:t>Investing using AI-driven decision enhancement tools</a:t>
            </a:r>
          </a:p>
        </p:txBody>
      </p:sp>
      <p:sp>
        <p:nvSpPr>
          <p:cNvPr id="3" name="Content Placeholder 2">
            <a:extLst>
              <a:ext uri="{FF2B5EF4-FFF2-40B4-BE49-F238E27FC236}">
                <a16:creationId xmlns:a16="http://schemas.microsoft.com/office/drawing/2014/main" id="{905275D0-E1AB-4089-BC97-9530D1FE6D35}"/>
              </a:ext>
            </a:extLst>
          </p:cNvPr>
          <p:cNvSpPr>
            <a:spLocks noGrp="1"/>
          </p:cNvSpPr>
          <p:nvPr>
            <p:ph idx="1"/>
          </p:nvPr>
        </p:nvSpPr>
        <p:spPr>
          <a:xfrm>
            <a:off x="7037293" y="2108201"/>
            <a:ext cx="4303059" cy="4131732"/>
          </a:xfrm>
        </p:spPr>
        <p:txBody>
          <a:bodyPr>
            <a:normAutofit fontScale="92500" lnSpcReduction="10000"/>
          </a:bodyPr>
          <a:lstStyle/>
          <a:p>
            <a:pPr rtl="0">
              <a:spcBef>
                <a:spcPts val="0"/>
              </a:spcBef>
              <a:spcAft>
                <a:spcPts val="1200"/>
              </a:spcAft>
            </a:pPr>
            <a:r>
              <a:rPr lang="en-US" sz="1600" dirty="0"/>
              <a:t>In investing, AI is used to predict stock prices; thus, algorithms are supposed to be trained in a set of historical trading data, such as ten or fifteen years of trading data. “I Know the first,”  is an AI project, created by utilizing the reinforcement learning techniques. In this technique, the algorithm recalibrates its current findings to avoid relying on prior results with the possibility of another emerging pattern.</a:t>
            </a:r>
          </a:p>
          <a:p>
            <a:pPr rtl="0">
              <a:spcBef>
                <a:spcPts val="0"/>
              </a:spcBef>
              <a:spcAft>
                <a:spcPts val="1200"/>
              </a:spcAft>
            </a:pPr>
            <a:r>
              <a:rPr lang="en-US" sz="1600" dirty="0"/>
              <a:t>The AI in investing predicts the price data fluctuations based on both old and current data. In the first phase, it accounts for all the given data related to stock prices. The difference achieved by using AI in trading as compared to humans is that it is not being affected by emotions, but by the exact numbers of highs and lows of both up and down trends.</a:t>
            </a:r>
          </a:p>
        </p:txBody>
      </p:sp>
      <p:sp>
        <p:nvSpPr>
          <p:cNvPr id="4" name="Content Placeholder 2">
            <a:extLst>
              <a:ext uri="{FF2B5EF4-FFF2-40B4-BE49-F238E27FC236}">
                <a16:creationId xmlns:a16="http://schemas.microsoft.com/office/drawing/2014/main" id="{B7C80037-99BA-0425-498A-280C6A219B92}"/>
              </a:ext>
            </a:extLst>
          </p:cNvPr>
          <p:cNvSpPr txBox="1">
            <a:spLocks/>
          </p:cNvSpPr>
          <p:nvPr/>
        </p:nvSpPr>
        <p:spPr>
          <a:xfrm>
            <a:off x="1330214" y="5239468"/>
            <a:ext cx="5185186" cy="547345"/>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1400" dirty="0"/>
              <a:t>The cycle of an AI project algorithm which uses both updated market data and historical trading</a:t>
            </a:r>
          </a:p>
        </p:txBody>
      </p:sp>
      <p:pic>
        <p:nvPicPr>
          <p:cNvPr id="5" name="Picture 2">
            <a:extLst>
              <a:ext uri="{FF2B5EF4-FFF2-40B4-BE49-F238E27FC236}">
                <a16:creationId xmlns:a16="http://schemas.microsoft.com/office/drawing/2014/main" id="{9E4B7BAE-7710-75C3-CB89-D75F001046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1648" y="2510615"/>
            <a:ext cx="6142319" cy="2565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2438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0BEB5-216A-E2CC-DD3F-593B444038F5}"/>
              </a:ext>
            </a:extLst>
          </p:cNvPr>
          <p:cNvSpPr>
            <a:spLocks noGrp="1"/>
          </p:cNvSpPr>
          <p:nvPr>
            <p:ph type="title"/>
          </p:nvPr>
        </p:nvSpPr>
        <p:spPr>
          <a:xfrm>
            <a:off x="1097280" y="573743"/>
            <a:ext cx="10058400" cy="1226372"/>
          </a:xfrm>
        </p:spPr>
        <p:txBody>
          <a:bodyPr>
            <a:normAutofit/>
          </a:bodyPr>
          <a:lstStyle/>
          <a:p>
            <a:r>
              <a:rPr lang="en-US" sz="4000" dirty="0"/>
              <a:t> Technical indicators and patterns</a:t>
            </a:r>
          </a:p>
        </p:txBody>
      </p:sp>
      <p:sp>
        <p:nvSpPr>
          <p:cNvPr id="3" name="Content Placeholder 2">
            <a:extLst>
              <a:ext uri="{FF2B5EF4-FFF2-40B4-BE49-F238E27FC236}">
                <a16:creationId xmlns:a16="http://schemas.microsoft.com/office/drawing/2014/main" id="{905275D0-E1AB-4089-BC97-9530D1FE6D35}"/>
              </a:ext>
            </a:extLst>
          </p:cNvPr>
          <p:cNvSpPr>
            <a:spLocks noGrp="1"/>
          </p:cNvSpPr>
          <p:nvPr>
            <p:ph idx="1"/>
          </p:nvPr>
        </p:nvSpPr>
        <p:spPr>
          <a:xfrm>
            <a:off x="1004044" y="2108201"/>
            <a:ext cx="5782237" cy="4131732"/>
          </a:xfrm>
        </p:spPr>
        <p:txBody>
          <a:bodyPr>
            <a:normAutofit lnSpcReduction="10000"/>
          </a:bodyPr>
          <a:lstStyle/>
          <a:p>
            <a:pPr algn="r" rtl="0">
              <a:spcBef>
                <a:spcPts val="0"/>
              </a:spcBef>
              <a:spcAft>
                <a:spcPts val="1200"/>
              </a:spcAft>
            </a:pPr>
            <a:r>
              <a:rPr lang="en-US" sz="1600" dirty="0"/>
              <a:t>In the markets, technical analysis indicators are used for spotting the change in prices regarding volume and different time frames. There are more than a hundred indicators that could be found. Some indicators are used more than the others because they are different according to the markets, whether it is stocks or FOREX, or because of simplicity contrasted with complexity.</a:t>
            </a:r>
          </a:p>
          <a:p>
            <a:pPr algn="r" rtl="0">
              <a:spcBef>
                <a:spcPts val="0"/>
              </a:spcBef>
              <a:spcAft>
                <a:spcPts val="1200"/>
              </a:spcAft>
            </a:pPr>
            <a:r>
              <a:rPr lang="en-US" sz="1600" dirty="0"/>
              <a:t>The hedge fund industry manages $3.5 Trillion, and AI has been used in the industry, but the outcome is not that overwhelming compared to its application in the other sectors. There are different markets and a ton of data in the financial industry. At Wall Street, people worked hard to replace various tasks with AI and AI-driven tools. The attempt is that AI brings better changes and do better than humans. The computers do about 90% of trades in the financial markets, and the human behind it hardly codes the robust algorithms. </a:t>
            </a:r>
          </a:p>
        </p:txBody>
      </p:sp>
      <p:sp>
        <p:nvSpPr>
          <p:cNvPr id="4" name="Content Placeholder 2">
            <a:extLst>
              <a:ext uri="{FF2B5EF4-FFF2-40B4-BE49-F238E27FC236}">
                <a16:creationId xmlns:a16="http://schemas.microsoft.com/office/drawing/2014/main" id="{B7C80037-99BA-0425-498A-280C6A219B92}"/>
              </a:ext>
            </a:extLst>
          </p:cNvPr>
          <p:cNvSpPr txBox="1">
            <a:spLocks/>
          </p:cNvSpPr>
          <p:nvPr/>
        </p:nvSpPr>
        <p:spPr>
          <a:xfrm>
            <a:off x="6418729" y="5057886"/>
            <a:ext cx="5185186" cy="547345"/>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1400" dirty="0"/>
              <a:t>Trading EUR USD</a:t>
            </a:r>
          </a:p>
        </p:txBody>
      </p:sp>
      <p:pic>
        <p:nvPicPr>
          <p:cNvPr id="3074" name="Picture 2">
            <a:extLst>
              <a:ext uri="{FF2B5EF4-FFF2-40B4-BE49-F238E27FC236}">
                <a16:creationId xmlns:a16="http://schemas.microsoft.com/office/drawing/2014/main" id="{566A113A-76E6-BFCB-F387-1DFD2CBDCC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55981" y="2570180"/>
            <a:ext cx="4231974" cy="239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23462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0BEB5-216A-E2CC-DD3F-593B444038F5}"/>
              </a:ext>
            </a:extLst>
          </p:cNvPr>
          <p:cNvSpPr>
            <a:spLocks noGrp="1"/>
          </p:cNvSpPr>
          <p:nvPr>
            <p:ph type="title"/>
          </p:nvPr>
        </p:nvSpPr>
        <p:spPr>
          <a:xfrm>
            <a:off x="1097280" y="573743"/>
            <a:ext cx="10058400" cy="1226372"/>
          </a:xfrm>
        </p:spPr>
        <p:txBody>
          <a:bodyPr>
            <a:normAutofit/>
          </a:bodyPr>
          <a:lstStyle/>
          <a:p>
            <a:r>
              <a:rPr lang="en-US" sz="4000" dirty="0"/>
              <a:t>Use of the constraint satisfaction problem in Trading?</a:t>
            </a:r>
          </a:p>
        </p:txBody>
      </p:sp>
      <p:sp>
        <p:nvSpPr>
          <p:cNvPr id="3" name="Content Placeholder 2">
            <a:extLst>
              <a:ext uri="{FF2B5EF4-FFF2-40B4-BE49-F238E27FC236}">
                <a16:creationId xmlns:a16="http://schemas.microsoft.com/office/drawing/2014/main" id="{905275D0-E1AB-4089-BC97-9530D1FE6D35}"/>
              </a:ext>
            </a:extLst>
          </p:cNvPr>
          <p:cNvSpPr>
            <a:spLocks noGrp="1"/>
          </p:cNvSpPr>
          <p:nvPr>
            <p:ph idx="1"/>
          </p:nvPr>
        </p:nvSpPr>
        <p:spPr>
          <a:xfrm>
            <a:off x="1097280" y="3428999"/>
            <a:ext cx="10058400" cy="2855257"/>
          </a:xfrm>
        </p:spPr>
        <p:txBody>
          <a:bodyPr>
            <a:normAutofit fontScale="92500" lnSpcReduction="10000"/>
          </a:bodyPr>
          <a:lstStyle/>
          <a:p>
            <a:pPr rtl="0">
              <a:spcBef>
                <a:spcPts val="0"/>
              </a:spcBef>
              <a:spcAft>
                <a:spcPts val="1200"/>
              </a:spcAft>
            </a:pPr>
            <a:r>
              <a:rPr lang="en-US" sz="2000" dirty="0"/>
              <a:t>The rapid growth of High frequency in recent years have brought into light the use of Big Data in Trading industry. The estimation of  security volatility in high frequency trading remains a challenge in business analytics. However, according to some of the recent AI papers, a novel section volatility estimation model can be designed and implemented via a big data analytics approach.</a:t>
            </a:r>
          </a:p>
          <a:p>
            <a:pPr rtl="0">
              <a:spcBef>
                <a:spcPts val="0"/>
              </a:spcBef>
              <a:spcAft>
                <a:spcPts val="1200"/>
              </a:spcAft>
            </a:pPr>
            <a:r>
              <a:rPr lang="en-US" sz="2000" dirty="0"/>
              <a:t>In this presentation we also explore to another AI paper which proposes a graph‑based big data optimization approach using hidden Markov model and constraint satisfaction problem. The main role of the constraint satisfaction problem in this optimization process is reducing the size of search space.</a:t>
            </a:r>
          </a:p>
        </p:txBody>
      </p:sp>
      <p:pic>
        <p:nvPicPr>
          <p:cNvPr id="4098" name="Picture 2">
            <a:extLst>
              <a:ext uri="{FF2B5EF4-FFF2-40B4-BE49-F238E27FC236}">
                <a16:creationId xmlns:a16="http://schemas.microsoft.com/office/drawing/2014/main" id="{E709093C-9AFF-4179-8749-413EDB2430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2613" y="2062107"/>
            <a:ext cx="7219950" cy="1104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73518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a:xfrm>
            <a:off x="1097280" y="322463"/>
            <a:ext cx="10058400" cy="1450757"/>
          </a:xfrm>
        </p:spPr>
        <p:txBody>
          <a:bodyPr>
            <a:normAutofit/>
          </a:bodyPr>
          <a:lstStyle/>
          <a:p>
            <a:r>
              <a:rPr lang="en-US" sz="4400" dirty="0"/>
              <a:t>Hidden Markov Models in </a:t>
            </a:r>
            <a:br>
              <a:rPr lang="en-US" sz="4400" dirty="0"/>
            </a:br>
            <a:r>
              <a:rPr lang="en-US" sz="4400" dirty="0"/>
              <a:t>Big Data Optimization</a:t>
            </a:r>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a:xfrm>
            <a:off x="1097280" y="2036480"/>
            <a:ext cx="10058400" cy="4211917"/>
          </a:xfrm>
        </p:spPr>
        <p:txBody>
          <a:bodyPr>
            <a:normAutofit/>
          </a:bodyPr>
          <a:lstStyle/>
          <a:p>
            <a:r>
              <a:rPr lang="en-US" sz="1600" dirty="0"/>
              <a:t>The use of HMMs in financial time series applications faces a range of challenges. Researchers have been working on the main problems in connection with HMMs. Thus, many works have focused on the improvement of existing approaches or the search for new solutions to the prediction problem or the evaluation problem. The proposed approaches aim to find solutions to four problems: </a:t>
            </a:r>
          </a:p>
          <a:p>
            <a:pPr marL="268288" indent="-179388">
              <a:buFont typeface="Courier New" panose="02070309020205020404" pitchFamily="49" charset="0"/>
              <a:buChar char="o"/>
            </a:pPr>
            <a:r>
              <a:rPr lang="en-US" sz="1600" dirty="0"/>
              <a:t>The choice of model topology (e.g., the number of hidden states and observations and type of connections); </a:t>
            </a:r>
          </a:p>
          <a:p>
            <a:pPr marL="268288" indent="-179388">
              <a:buFont typeface="Courier New" panose="02070309020205020404" pitchFamily="49" charset="0"/>
              <a:buChar char="o"/>
            </a:pPr>
            <a:r>
              <a:rPr lang="en-US" sz="1600" dirty="0"/>
              <a:t>The search for the initial parameters;</a:t>
            </a:r>
          </a:p>
          <a:p>
            <a:pPr marL="268288" indent="-179388">
              <a:buFont typeface="Courier New" panose="02070309020205020404" pitchFamily="49" charset="0"/>
              <a:buChar char="o"/>
            </a:pPr>
            <a:r>
              <a:rPr lang="en-US" sz="1600" dirty="0"/>
              <a:t>The search for the model parameters; and </a:t>
            </a:r>
          </a:p>
          <a:p>
            <a:pPr marL="268288" indent="-179388">
              <a:buFont typeface="Courier New" panose="02070309020205020404" pitchFamily="49" charset="0"/>
              <a:buChar char="o"/>
            </a:pPr>
            <a:r>
              <a:rPr lang="en-US" sz="1600" dirty="0"/>
              <a:t>The reduction of the search space. Despite the progress made, these works nevertheless face multiple obstacles that hamper their speed and efficiency.</a:t>
            </a:r>
          </a:p>
          <a:p>
            <a:r>
              <a:rPr lang="en-US" sz="1600" dirty="0"/>
              <a:t>In the real world, a main challenge for hidden Markov model problems (e.g., stock market prediction) is the high dimensionality of the state space (N) and/or observation space (M). The objective is to provide a solution quickly enough that the system can give a result in a reasonable time without losing accuracy.</a:t>
            </a:r>
          </a:p>
        </p:txBody>
      </p:sp>
    </p:spTree>
    <p:extLst>
      <p:ext uri="{BB962C8B-B14F-4D97-AF65-F5344CB8AC3E}">
        <p14:creationId xmlns:p14="http://schemas.microsoft.com/office/powerpoint/2010/main" val="22271208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a:xfrm>
            <a:off x="1097280" y="941294"/>
            <a:ext cx="10058400" cy="831926"/>
          </a:xfrm>
        </p:spPr>
        <p:txBody>
          <a:bodyPr>
            <a:normAutofit/>
          </a:bodyPr>
          <a:lstStyle/>
          <a:p>
            <a:r>
              <a:rPr lang="en-US" sz="4400" dirty="0"/>
              <a:t>Link between HMM and CSP</a:t>
            </a:r>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a:xfrm>
            <a:off x="1097280" y="2036480"/>
            <a:ext cx="10058400" cy="4211917"/>
          </a:xfrm>
        </p:spPr>
        <p:txBody>
          <a:bodyPr>
            <a:normAutofit lnSpcReduction="10000"/>
          </a:bodyPr>
          <a:lstStyle/>
          <a:p>
            <a:r>
              <a:rPr lang="en-US" sz="1800" dirty="0"/>
              <a:t>Given their power and their excellent performance in several applications, the use of HMMs in the big data context is common. However, to obtain good results, new methods must be found to optimize these algorithms. We are particularly interested in two characteristics of HMMs: the high number of states and the high number of observations. In this approach, we propose an optimization technique using metaheuristics based on the CSP. Treating a problem as a CSP confers several important benefits.</a:t>
            </a:r>
          </a:p>
          <a:p>
            <a:r>
              <a:rPr lang="en-US" sz="1800" dirty="0"/>
              <a:t>CSP resolution methods can be applied to reduce the state space of an HMM since the representation of a CSP conforms to a standard HMM model, i.e., a set of variables (states) with assigned values and a set of containers (state transitions and/or other external constraints). The use of CSPs to reduce the number of states or observations and therefore improve the performance of HMMs is justified by the power of their solver algorithms and because HMMs and CSPs can be seen and treated in the same way from a graphical point of view. Thus, the structure of the constraint graph can be used to simplify the solution process, in many cases conferring an exponential reduction in complexity and making it possible to improve the learning and prediction phases using HMMs.</a:t>
            </a:r>
          </a:p>
        </p:txBody>
      </p:sp>
    </p:spTree>
    <p:extLst>
      <p:ext uri="{BB962C8B-B14F-4D97-AF65-F5344CB8AC3E}">
        <p14:creationId xmlns:p14="http://schemas.microsoft.com/office/powerpoint/2010/main" val="22002844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27FB2858-AFAA-D076-7805-74091BD037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3353" y="841578"/>
            <a:ext cx="10443882" cy="4641272"/>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A8EF3705-54C6-1BAC-50DC-553FEFEE2D0A}"/>
              </a:ext>
            </a:extLst>
          </p:cNvPr>
          <p:cNvSpPr txBox="1">
            <a:spLocks/>
          </p:cNvSpPr>
          <p:nvPr/>
        </p:nvSpPr>
        <p:spPr>
          <a:xfrm>
            <a:off x="3047999" y="5864710"/>
            <a:ext cx="6096001" cy="547345"/>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US" sz="2000" dirty="0"/>
              <a:t>Schematic representation of the proposed approach</a:t>
            </a:r>
          </a:p>
        </p:txBody>
      </p:sp>
    </p:spTree>
    <p:extLst>
      <p:ext uri="{BB962C8B-B14F-4D97-AF65-F5344CB8AC3E}">
        <p14:creationId xmlns:p14="http://schemas.microsoft.com/office/powerpoint/2010/main" val="1852680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a:xfrm>
            <a:off x="1097280" y="941294"/>
            <a:ext cx="10058400" cy="831926"/>
          </a:xfrm>
        </p:spPr>
        <p:txBody>
          <a:bodyPr>
            <a:normAutofit/>
          </a:bodyPr>
          <a:lstStyle/>
          <a:p>
            <a:r>
              <a:rPr lang="en-US" sz="4400" dirty="0"/>
              <a:t> Trading via Image Classification</a:t>
            </a:r>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a:xfrm>
            <a:off x="1097280" y="2036480"/>
            <a:ext cx="10058400" cy="4211917"/>
          </a:xfrm>
        </p:spPr>
        <p:txBody>
          <a:bodyPr>
            <a:normAutofit/>
          </a:bodyPr>
          <a:lstStyle/>
          <a:p>
            <a:r>
              <a:rPr lang="en-US" sz="2200" dirty="0"/>
              <a:t>To help traders make better decisions about whether to purchase or sell a particular investment, many algorithms have been created to evaluate continuous financial time-series data. Financial time-series analysis can be thought of as a visual process. We produce large amounts of financial time-series visual data. It is advised to use the strength of computer vision algorithms for time-series classification by first encoding the data as pictures. Trading is continuous, but we only take into consideration the start, max, min, and finish values per stock every day since we employ a discrete representation of the continuous data. </a:t>
            </a:r>
          </a:p>
        </p:txBody>
      </p:sp>
    </p:spTree>
    <p:extLst>
      <p:ext uri="{BB962C8B-B14F-4D97-AF65-F5344CB8AC3E}">
        <p14:creationId xmlns:p14="http://schemas.microsoft.com/office/powerpoint/2010/main" val="999651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43F6F-6401-7EBF-3FBC-4FE5C89E10D8}"/>
              </a:ext>
            </a:extLst>
          </p:cNvPr>
          <p:cNvSpPr>
            <a:spLocks noGrp="1"/>
          </p:cNvSpPr>
          <p:nvPr>
            <p:ph type="title"/>
          </p:nvPr>
        </p:nvSpPr>
        <p:spPr>
          <a:xfrm>
            <a:off x="526925" y="786383"/>
            <a:ext cx="3856816" cy="5650276"/>
          </a:xfrm>
        </p:spPr>
        <p:txBody>
          <a:bodyPr>
            <a:normAutofit/>
          </a:bodyPr>
          <a:lstStyle/>
          <a:p>
            <a:pPr algn="r"/>
            <a:r>
              <a:rPr lang="en-US" sz="5400" dirty="0"/>
              <a:t>GROUP MEMBERS</a:t>
            </a:r>
            <a:endParaRPr lang="en-IN" sz="5400" dirty="0"/>
          </a:p>
        </p:txBody>
      </p:sp>
      <p:sp>
        <p:nvSpPr>
          <p:cNvPr id="3" name="Content Placeholder 2">
            <a:extLst>
              <a:ext uri="{FF2B5EF4-FFF2-40B4-BE49-F238E27FC236}">
                <a16:creationId xmlns:a16="http://schemas.microsoft.com/office/drawing/2014/main" id="{497E9739-D028-CB31-BAE5-951AA9B25A0C}"/>
              </a:ext>
            </a:extLst>
          </p:cNvPr>
          <p:cNvSpPr>
            <a:spLocks noGrp="1"/>
          </p:cNvSpPr>
          <p:nvPr>
            <p:ph idx="1"/>
          </p:nvPr>
        </p:nvSpPr>
        <p:spPr>
          <a:xfrm>
            <a:off x="5082988" y="251012"/>
            <a:ext cx="6669741" cy="6382869"/>
          </a:xfrm>
        </p:spPr>
        <p:txBody>
          <a:bodyPr>
            <a:normAutofit fontScale="92500" lnSpcReduction="10000"/>
          </a:bodyPr>
          <a:lstStyle/>
          <a:p>
            <a:pPr marL="0" indent="0">
              <a:spcBef>
                <a:spcPct val="0"/>
              </a:spcBef>
              <a:buNone/>
            </a:pPr>
            <a:r>
              <a:rPr lang="en-IN" sz="4000" spc="-50" dirty="0">
                <a:solidFill>
                  <a:srgbClr val="262626"/>
                </a:solidFill>
                <a:latin typeface="+mj-lt"/>
                <a:ea typeface="+mj-ea"/>
                <a:cs typeface="+mj-cs"/>
              </a:rPr>
              <a:t>Gaurav </a:t>
            </a:r>
            <a:r>
              <a:rPr lang="en-IN" sz="4000" spc="-50" dirty="0" err="1">
                <a:solidFill>
                  <a:srgbClr val="262626"/>
                </a:solidFill>
                <a:latin typeface="+mj-lt"/>
                <a:ea typeface="+mj-ea"/>
                <a:cs typeface="+mj-cs"/>
              </a:rPr>
              <a:t>Malakar</a:t>
            </a:r>
            <a:endParaRPr lang="en-IN" sz="4000" spc="-50" dirty="0">
              <a:solidFill>
                <a:srgbClr val="262626"/>
              </a:solidFill>
              <a:latin typeface="+mj-lt"/>
              <a:ea typeface="+mj-ea"/>
              <a:cs typeface="+mj-cs"/>
            </a:endParaRPr>
          </a:p>
          <a:p>
            <a:pPr marL="0" indent="0">
              <a:spcBef>
                <a:spcPct val="0"/>
              </a:spcBef>
              <a:buNone/>
            </a:pPr>
            <a:r>
              <a:rPr lang="en-IN" sz="3600" spc="-50" dirty="0">
                <a:solidFill>
                  <a:schemeClr val="tx1">
                    <a:lumMod val="50000"/>
                    <a:lumOff val="50000"/>
                  </a:schemeClr>
                </a:solidFill>
                <a:latin typeface="+mj-lt"/>
                <a:ea typeface="+mj-ea"/>
                <a:cs typeface="+mj-cs"/>
              </a:rPr>
              <a:t>20CS10029</a:t>
            </a:r>
          </a:p>
          <a:p>
            <a:pPr marL="0" indent="0">
              <a:spcBef>
                <a:spcPct val="0"/>
              </a:spcBef>
              <a:buNone/>
            </a:pPr>
            <a:endParaRPr lang="en-IN" sz="3600" spc="-50" dirty="0">
              <a:solidFill>
                <a:schemeClr val="tx1">
                  <a:lumMod val="50000"/>
                  <a:lumOff val="50000"/>
                </a:schemeClr>
              </a:solidFill>
              <a:latin typeface="+mj-lt"/>
              <a:ea typeface="+mj-ea"/>
              <a:cs typeface="+mj-cs"/>
            </a:endParaRPr>
          </a:p>
          <a:p>
            <a:pPr marL="0" indent="0">
              <a:spcBef>
                <a:spcPct val="0"/>
              </a:spcBef>
              <a:buNone/>
            </a:pPr>
            <a:r>
              <a:rPr lang="en-IN" sz="4000" spc="-50" dirty="0">
                <a:solidFill>
                  <a:srgbClr val="262626"/>
                </a:solidFill>
                <a:latin typeface="+mj-lt"/>
                <a:ea typeface="+mj-ea"/>
                <a:cs typeface="+mj-cs"/>
              </a:rPr>
              <a:t>Mir Mohammad Wasif </a:t>
            </a:r>
            <a:r>
              <a:rPr lang="en-IN" sz="3600" spc="-50" dirty="0">
                <a:solidFill>
                  <a:schemeClr val="tx1">
                    <a:lumMod val="50000"/>
                    <a:lumOff val="50000"/>
                  </a:schemeClr>
                </a:solidFill>
                <a:latin typeface="+mj-lt"/>
                <a:ea typeface="+mj-ea"/>
                <a:cs typeface="+mj-cs"/>
              </a:rPr>
              <a:t>20CS10035</a:t>
            </a:r>
          </a:p>
          <a:p>
            <a:pPr marL="0" indent="0">
              <a:spcBef>
                <a:spcPct val="0"/>
              </a:spcBef>
              <a:buNone/>
            </a:pPr>
            <a:endParaRPr lang="en-IN" sz="3600" spc="-50" dirty="0">
              <a:solidFill>
                <a:schemeClr val="tx1">
                  <a:lumMod val="50000"/>
                  <a:lumOff val="50000"/>
                </a:schemeClr>
              </a:solidFill>
              <a:latin typeface="+mj-lt"/>
              <a:ea typeface="+mj-ea"/>
              <a:cs typeface="+mj-cs"/>
            </a:endParaRPr>
          </a:p>
          <a:p>
            <a:pPr marL="0" indent="0">
              <a:spcBef>
                <a:spcPct val="0"/>
              </a:spcBef>
              <a:buNone/>
            </a:pPr>
            <a:r>
              <a:rPr lang="en-IN" sz="4000" spc="-50" dirty="0" err="1">
                <a:solidFill>
                  <a:srgbClr val="262626"/>
                </a:solidFill>
                <a:latin typeface="+mj-lt"/>
                <a:ea typeface="+mj-ea"/>
                <a:cs typeface="+mj-cs"/>
              </a:rPr>
              <a:t>Atishay</a:t>
            </a:r>
            <a:r>
              <a:rPr lang="en-IN" sz="4000" spc="-50" dirty="0">
                <a:solidFill>
                  <a:srgbClr val="262626"/>
                </a:solidFill>
                <a:latin typeface="+mj-lt"/>
                <a:ea typeface="+mj-ea"/>
                <a:cs typeface="+mj-cs"/>
              </a:rPr>
              <a:t> Jain</a:t>
            </a:r>
          </a:p>
          <a:p>
            <a:pPr marL="0" indent="0">
              <a:spcBef>
                <a:spcPct val="0"/>
              </a:spcBef>
              <a:buNone/>
            </a:pPr>
            <a:r>
              <a:rPr lang="en-IN" sz="3600" spc="-50" dirty="0">
                <a:solidFill>
                  <a:schemeClr val="tx1">
                    <a:lumMod val="50000"/>
                    <a:lumOff val="50000"/>
                  </a:schemeClr>
                </a:solidFill>
                <a:latin typeface="+mj-lt"/>
                <a:ea typeface="+mj-ea"/>
                <a:cs typeface="+mj-cs"/>
              </a:rPr>
              <a:t>20CS30008</a:t>
            </a:r>
          </a:p>
          <a:p>
            <a:pPr marL="0" indent="0">
              <a:spcBef>
                <a:spcPct val="0"/>
              </a:spcBef>
              <a:buNone/>
            </a:pPr>
            <a:endParaRPr lang="en-IN" sz="3600" spc="-50" dirty="0">
              <a:solidFill>
                <a:schemeClr val="tx1">
                  <a:lumMod val="50000"/>
                  <a:lumOff val="50000"/>
                </a:schemeClr>
              </a:solidFill>
              <a:latin typeface="+mj-lt"/>
              <a:ea typeface="+mj-ea"/>
              <a:cs typeface="+mj-cs"/>
            </a:endParaRPr>
          </a:p>
          <a:p>
            <a:pPr marL="0" indent="0">
              <a:spcBef>
                <a:spcPct val="0"/>
              </a:spcBef>
              <a:buNone/>
            </a:pPr>
            <a:r>
              <a:rPr lang="en-IN" sz="4000" spc="-50" dirty="0">
                <a:solidFill>
                  <a:srgbClr val="262626"/>
                </a:solidFill>
                <a:latin typeface="+mj-lt"/>
                <a:ea typeface="+mj-ea"/>
                <a:cs typeface="+mj-cs"/>
              </a:rPr>
              <a:t>Roopak Priydarshi</a:t>
            </a:r>
          </a:p>
          <a:p>
            <a:pPr marL="0" indent="0">
              <a:spcBef>
                <a:spcPct val="0"/>
              </a:spcBef>
              <a:buNone/>
            </a:pPr>
            <a:r>
              <a:rPr lang="en-IN" sz="3600" spc="-50" dirty="0">
                <a:solidFill>
                  <a:schemeClr val="tx1">
                    <a:lumMod val="50000"/>
                    <a:lumOff val="50000"/>
                  </a:schemeClr>
                </a:solidFill>
                <a:latin typeface="+mj-lt"/>
                <a:ea typeface="+mj-ea"/>
                <a:cs typeface="+mj-cs"/>
              </a:rPr>
              <a:t>20CS30042</a:t>
            </a:r>
          </a:p>
        </p:txBody>
      </p:sp>
    </p:spTree>
    <p:extLst>
      <p:ext uri="{BB962C8B-B14F-4D97-AF65-F5344CB8AC3E}">
        <p14:creationId xmlns:p14="http://schemas.microsoft.com/office/powerpoint/2010/main" val="15484942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a:xfrm>
            <a:off x="1097280" y="941294"/>
            <a:ext cx="10058400" cy="831926"/>
          </a:xfrm>
        </p:spPr>
        <p:txBody>
          <a:bodyPr>
            <a:normAutofit/>
          </a:bodyPr>
          <a:lstStyle/>
          <a:p>
            <a:r>
              <a:rPr lang="en-US" sz="4400" dirty="0"/>
              <a:t>Box-and-whisker Diagram</a:t>
            </a:r>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a:xfrm>
            <a:off x="1102658" y="2008094"/>
            <a:ext cx="10053021" cy="4240303"/>
          </a:xfrm>
        </p:spPr>
        <p:txBody>
          <a:bodyPr>
            <a:normAutofit/>
          </a:bodyPr>
          <a:lstStyle/>
          <a:p>
            <a:r>
              <a:rPr lang="en-US" sz="2200" dirty="0"/>
              <a:t>We visualize the data using a box-and-whisker (also called candlestick) diagram, where box edges mark the Open and Close price, while the whiskers mark the Low and High values. The color of each box reveals whether the Open price finalized higher or lower than the Close price for the same day; if Open &gt; Close the box in filled in black, if Open &lt; Close the box is filled in white.  If a trader decides to follow the signals they may do so at any point no earlier than the day after the opportunity signal was created.</a:t>
            </a:r>
          </a:p>
        </p:txBody>
      </p:sp>
    </p:spTree>
    <p:extLst>
      <p:ext uri="{BB962C8B-B14F-4D97-AF65-F5344CB8AC3E}">
        <p14:creationId xmlns:p14="http://schemas.microsoft.com/office/powerpoint/2010/main" val="109127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9A201996-4C44-33DA-4F69-2CB569989130}"/>
              </a:ext>
            </a:extLst>
          </p:cNvPr>
          <p:cNvGrpSpPr/>
          <p:nvPr/>
        </p:nvGrpSpPr>
        <p:grpSpPr>
          <a:xfrm>
            <a:off x="1909762" y="224118"/>
            <a:ext cx="8372475" cy="6168610"/>
            <a:chOff x="1649786" y="188259"/>
            <a:chExt cx="8372475" cy="6168610"/>
          </a:xfrm>
        </p:grpSpPr>
        <p:pic>
          <p:nvPicPr>
            <p:cNvPr id="5122" name="Picture 2">
              <a:extLst>
                <a:ext uri="{FF2B5EF4-FFF2-40B4-BE49-F238E27FC236}">
                  <a16:creationId xmlns:a16="http://schemas.microsoft.com/office/drawing/2014/main" id="{CF54828C-1DDE-403B-87DF-08441AC176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1938"/>
            <a:stretch/>
          </p:blipFill>
          <p:spPr bwMode="auto">
            <a:xfrm>
              <a:off x="1649786" y="188259"/>
              <a:ext cx="8372475" cy="562087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F61DD181-B6F2-C046-766A-2C592F8C150D}"/>
                </a:ext>
              </a:extLst>
            </p:cNvPr>
            <p:cNvPicPr>
              <a:picLocks noChangeAspect="1"/>
            </p:cNvPicPr>
            <p:nvPr/>
          </p:nvPicPr>
          <p:blipFill>
            <a:blip r:embed="rId3"/>
            <a:stretch>
              <a:fillRect/>
            </a:stretch>
          </p:blipFill>
          <p:spPr>
            <a:xfrm>
              <a:off x="3008503" y="5897884"/>
              <a:ext cx="5655040" cy="458985"/>
            </a:xfrm>
            <a:prstGeom prst="rect">
              <a:avLst/>
            </a:prstGeom>
          </p:spPr>
        </p:pic>
      </p:grpSp>
    </p:spTree>
    <p:extLst>
      <p:ext uri="{BB962C8B-B14F-4D97-AF65-F5344CB8AC3E}">
        <p14:creationId xmlns:p14="http://schemas.microsoft.com/office/powerpoint/2010/main" val="15246796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a:xfrm>
            <a:off x="1097280" y="609603"/>
            <a:ext cx="10058400" cy="1163617"/>
          </a:xfrm>
        </p:spPr>
        <p:txBody>
          <a:bodyPr>
            <a:normAutofit fontScale="90000"/>
          </a:bodyPr>
          <a:lstStyle/>
          <a:p>
            <a:r>
              <a:rPr lang="en-US" sz="4400" dirty="0"/>
              <a:t>Results achieved by Trading via </a:t>
            </a:r>
            <a:br>
              <a:rPr lang="en-US" sz="4400" dirty="0"/>
            </a:br>
            <a:r>
              <a:rPr lang="en-US" sz="4400" dirty="0"/>
              <a:t>Image Classification </a:t>
            </a:r>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a:xfrm>
            <a:off x="1097280" y="2036480"/>
            <a:ext cx="10058400" cy="4211917"/>
          </a:xfrm>
        </p:spPr>
        <p:txBody>
          <a:bodyPr>
            <a:normAutofit/>
          </a:bodyPr>
          <a:lstStyle/>
          <a:p>
            <a:pPr>
              <a:spcBef>
                <a:spcPts val="0"/>
              </a:spcBef>
            </a:pPr>
            <a:r>
              <a:rPr lang="en-US" sz="2200" dirty="0"/>
              <a:t>Visual object recognition and object detection using machine learn-</a:t>
            </a:r>
          </a:p>
          <a:p>
            <a:pPr>
              <a:spcBef>
                <a:spcPts val="0"/>
              </a:spcBef>
            </a:pPr>
            <a:r>
              <a:rPr lang="en-US" sz="2200" dirty="0" err="1"/>
              <a:t>ing</a:t>
            </a:r>
            <a:r>
              <a:rPr lang="en-US" sz="2200" dirty="0"/>
              <a:t> and deep neural networks have shown great success in recent</a:t>
            </a:r>
          </a:p>
          <a:p>
            <a:pPr>
              <a:spcBef>
                <a:spcPts val="0"/>
              </a:spcBef>
            </a:pPr>
            <a:r>
              <a:rPr lang="en-US" sz="2200" dirty="0"/>
              <a:t>years. We focus on financial trading after noticing that human</a:t>
            </a:r>
          </a:p>
          <a:p>
            <a:pPr>
              <a:spcBef>
                <a:spcPts val="0"/>
              </a:spcBef>
            </a:pPr>
            <a:r>
              <a:rPr lang="en-US" sz="2200" dirty="0"/>
              <a:t>traders always execute their trade orders while observing images of</a:t>
            </a:r>
          </a:p>
          <a:p>
            <a:pPr>
              <a:spcBef>
                <a:spcPts val="0"/>
              </a:spcBef>
            </a:pPr>
            <a:r>
              <a:rPr lang="en-US" sz="2200" dirty="0"/>
              <a:t>financial time-series on their screens. Recent studies suggest</a:t>
            </a:r>
          </a:p>
          <a:p>
            <a:pPr>
              <a:spcBef>
                <a:spcPts val="0"/>
              </a:spcBef>
            </a:pPr>
            <a:r>
              <a:rPr lang="en-US" sz="2200" dirty="0"/>
              <a:t>that the transformation of time-series analysis to a computer vision</a:t>
            </a:r>
          </a:p>
          <a:p>
            <a:pPr>
              <a:spcBef>
                <a:spcPts val="0"/>
              </a:spcBef>
            </a:pPr>
            <a:r>
              <a:rPr lang="en-US" sz="2200" dirty="0"/>
              <a:t>task is beneficial for identifying trade decisions typical for humans</a:t>
            </a:r>
          </a:p>
          <a:p>
            <a:pPr>
              <a:spcBef>
                <a:spcPts val="0"/>
              </a:spcBef>
            </a:pPr>
            <a:r>
              <a:rPr lang="en-US" sz="2200" dirty="0"/>
              <a:t>using technical analysis.</a:t>
            </a:r>
          </a:p>
          <a:p>
            <a:pPr>
              <a:spcBef>
                <a:spcPts val="0"/>
              </a:spcBef>
            </a:pPr>
            <a:endParaRPr lang="en-US" sz="2200" dirty="0"/>
          </a:p>
        </p:txBody>
      </p:sp>
    </p:spTree>
    <p:extLst>
      <p:ext uri="{BB962C8B-B14F-4D97-AF65-F5344CB8AC3E}">
        <p14:creationId xmlns:p14="http://schemas.microsoft.com/office/powerpoint/2010/main" val="7381830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a:xfrm>
            <a:off x="1097280" y="609603"/>
            <a:ext cx="10058400" cy="1163617"/>
          </a:xfrm>
        </p:spPr>
        <p:txBody>
          <a:bodyPr>
            <a:normAutofit fontScale="90000"/>
          </a:bodyPr>
          <a:lstStyle/>
          <a:p>
            <a:r>
              <a:rPr lang="en-US" sz="4400" dirty="0"/>
              <a:t>AI-Trading versus Traditional Trading methods </a:t>
            </a:r>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a:xfrm>
            <a:off x="1097280" y="2036480"/>
            <a:ext cx="10058400" cy="4211917"/>
          </a:xfrm>
        </p:spPr>
        <p:txBody>
          <a:bodyPr>
            <a:normAutofit fontScale="92500" lnSpcReduction="20000"/>
          </a:bodyPr>
          <a:lstStyle/>
          <a:p>
            <a:pPr>
              <a:spcBef>
                <a:spcPts val="0"/>
              </a:spcBef>
            </a:pPr>
            <a:r>
              <a:rPr lang="en-US" sz="2200" dirty="0"/>
              <a:t>Traditional investors collect daily data from the news or other sources. They read charts, analyze past data, and use various kinds of strategies. In contrast, a Robo-analyst uses computer programs with applications that can analyze a massive amount of data, generate more objectives, and recommend more stock pickings than traditional or human investors. The considerable difference between the two appears in the cost of each approach. A human investor may charge or get less salary regularly since a programmed Robo-analyst is expensive to build and program at the beginning. Later it just needs scaling and setting or feeding proper inputs. Compared to AI trading, traditional trading methods or human trading methods differs in several ways, considering different time frames such as short-term and long-term investing. Computers and AI have some distinct plusses, mostly seen in short-term investing rather than long-term investing in various companies. In AI, automated trading algorithm systems have developed quicker than expected, and AI-driven investment platforms are considerably growing. That makes the traders and investors believe that AI is the future of trading.</a:t>
            </a:r>
          </a:p>
        </p:txBody>
      </p:sp>
    </p:spTree>
    <p:extLst>
      <p:ext uri="{BB962C8B-B14F-4D97-AF65-F5344CB8AC3E}">
        <p14:creationId xmlns:p14="http://schemas.microsoft.com/office/powerpoint/2010/main" val="26952222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a:xfrm>
            <a:off x="1097280" y="609603"/>
            <a:ext cx="10058400" cy="1163617"/>
          </a:xfrm>
        </p:spPr>
        <p:txBody>
          <a:bodyPr>
            <a:normAutofit/>
          </a:bodyPr>
          <a:lstStyle/>
          <a:p>
            <a:r>
              <a:rPr lang="en-US" sz="4400" dirty="0"/>
              <a:t>Conclusion</a:t>
            </a:r>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a:xfrm>
            <a:off x="1124175" y="2036480"/>
            <a:ext cx="10058400" cy="4211917"/>
          </a:xfrm>
        </p:spPr>
        <p:txBody>
          <a:bodyPr>
            <a:normAutofit/>
          </a:bodyPr>
          <a:lstStyle/>
          <a:p>
            <a:pPr>
              <a:spcBef>
                <a:spcPts val="0"/>
              </a:spcBef>
            </a:pPr>
            <a:r>
              <a:rPr lang="en-US" sz="2200" dirty="0"/>
              <a:t>Even though AI has been around for a long time, it is still called an emerging topic. That is due to its steady and surprising development in every industry, including finance. AI has shown major improvements in different finance processes, especially when it comes to investing and trading. Trading and investing in assets in stock markets is a big part of finance. Many individuals and small or big finance companies are competing to benefit using AI in their strategies. Competency and seeing opportunity in AI and its capability shows different aspects of the topic. First, humans who have started trading hundreds of years ago, and then there comes AI, machine learning, algorithms, which are overtaking humans at some points. </a:t>
            </a:r>
          </a:p>
        </p:txBody>
      </p:sp>
    </p:spTree>
    <p:extLst>
      <p:ext uri="{BB962C8B-B14F-4D97-AF65-F5344CB8AC3E}">
        <p14:creationId xmlns:p14="http://schemas.microsoft.com/office/powerpoint/2010/main" val="32801966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43F6F-6401-7EBF-3FBC-4FE5C89E10D8}"/>
              </a:ext>
            </a:extLst>
          </p:cNvPr>
          <p:cNvSpPr>
            <a:spLocks noGrp="1"/>
          </p:cNvSpPr>
          <p:nvPr>
            <p:ph type="title"/>
          </p:nvPr>
        </p:nvSpPr>
        <p:spPr>
          <a:xfrm>
            <a:off x="526925" y="786384"/>
            <a:ext cx="3856816" cy="4708982"/>
          </a:xfrm>
        </p:spPr>
        <p:txBody>
          <a:bodyPr>
            <a:normAutofit/>
          </a:bodyPr>
          <a:lstStyle/>
          <a:p>
            <a:pPr algn="r"/>
            <a:r>
              <a:rPr lang="en-US" sz="4800" dirty="0"/>
              <a:t>References</a:t>
            </a:r>
            <a:endParaRPr lang="en-IN" sz="4800" dirty="0"/>
          </a:p>
        </p:txBody>
      </p:sp>
      <p:sp>
        <p:nvSpPr>
          <p:cNvPr id="5" name="Content Placeholder 4">
            <a:extLst>
              <a:ext uri="{FF2B5EF4-FFF2-40B4-BE49-F238E27FC236}">
                <a16:creationId xmlns:a16="http://schemas.microsoft.com/office/drawing/2014/main" id="{604D77F3-D280-9333-B55F-78ECFC3BF7A9}"/>
              </a:ext>
            </a:extLst>
          </p:cNvPr>
          <p:cNvSpPr>
            <a:spLocks noGrp="1"/>
          </p:cNvSpPr>
          <p:nvPr>
            <p:ph idx="1"/>
          </p:nvPr>
        </p:nvSpPr>
        <p:spPr>
          <a:xfrm>
            <a:off x="4993342" y="786383"/>
            <a:ext cx="6322268" cy="5321173"/>
          </a:xfrm>
        </p:spPr>
        <p:txBody>
          <a:bodyPr>
            <a:normAutofit/>
          </a:bodyPr>
          <a:lstStyle/>
          <a:p>
            <a:pPr>
              <a:spcBef>
                <a:spcPts val="0"/>
              </a:spcBef>
            </a:pPr>
            <a:r>
              <a:rPr lang="en-US" sz="2400" dirty="0"/>
              <a:t>Importance of Big Data in High Frequency Trading:</a:t>
            </a:r>
          </a:p>
          <a:p>
            <a:pPr>
              <a:spcBef>
                <a:spcPts val="0"/>
              </a:spcBef>
            </a:pPr>
            <a:r>
              <a:rPr lang="en-US" sz="2000" dirty="0">
                <a:solidFill>
                  <a:schemeClr val="tx1">
                    <a:lumMod val="50000"/>
                    <a:lumOff val="50000"/>
                  </a:schemeClr>
                </a:solidFill>
                <a:hlinkClick r:id="rId2"/>
              </a:rPr>
              <a:t>https://rdcu.be/cZnbk</a:t>
            </a:r>
            <a:endParaRPr lang="en-US" sz="2000" dirty="0">
              <a:solidFill>
                <a:schemeClr val="tx1">
                  <a:lumMod val="50000"/>
                  <a:lumOff val="50000"/>
                </a:schemeClr>
              </a:solidFill>
            </a:endParaRPr>
          </a:p>
          <a:p>
            <a:pPr>
              <a:spcBef>
                <a:spcPts val="0"/>
              </a:spcBef>
            </a:pPr>
            <a:endParaRPr lang="en-US" sz="2000" dirty="0">
              <a:solidFill>
                <a:schemeClr val="tx1">
                  <a:lumMod val="50000"/>
                  <a:lumOff val="50000"/>
                </a:schemeClr>
              </a:solidFill>
            </a:endParaRPr>
          </a:p>
          <a:p>
            <a:pPr>
              <a:spcBef>
                <a:spcPts val="0"/>
              </a:spcBef>
            </a:pPr>
            <a:r>
              <a:rPr lang="en-US" sz="2400" dirty="0"/>
              <a:t>Advantages and disadvantages of </a:t>
            </a:r>
            <a:r>
              <a:rPr lang="en-US" sz="2400" dirty="0" err="1"/>
              <a:t>aI</a:t>
            </a:r>
            <a:r>
              <a:rPr lang="en-US" sz="2400" dirty="0"/>
              <a:t>-based trading and investing versus traditional methods:                              </a:t>
            </a:r>
            <a:r>
              <a:rPr lang="en-US" sz="2000" dirty="0">
                <a:solidFill>
                  <a:schemeClr val="tx1">
                    <a:lumMod val="50000"/>
                    <a:lumOff val="50000"/>
                  </a:schemeClr>
                </a:solidFill>
                <a:hlinkClick r:id="rId3"/>
              </a:rPr>
              <a:t>https://www.theseus.fi/bitstream/handle/10024/347449/Waisi_Mirwais.pdf</a:t>
            </a:r>
            <a:endParaRPr lang="en-US" sz="2000" dirty="0">
              <a:solidFill>
                <a:schemeClr val="tx1">
                  <a:lumMod val="50000"/>
                  <a:lumOff val="50000"/>
                </a:schemeClr>
              </a:solidFill>
            </a:endParaRPr>
          </a:p>
          <a:p>
            <a:pPr>
              <a:spcBef>
                <a:spcPts val="0"/>
              </a:spcBef>
            </a:pPr>
            <a:endParaRPr lang="en-US" sz="2000" dirty="0">
              <a:solidFill>
                <a:schemeClr val="tx1">
                  <a:lumMod val="50000"/>
                  <a:lumOff val="50000"/>
                </a:schemeClr>
              </a:solidFill>
            </a:endParaRPr>
          </a:p>
          <a:p>
            <a:pPr>
              <a:spcBef>
                <a:spcPts val="0"/>
              </a:spcBef>
            </a:pPr>
            <a:r>
              <a:rPr lang="en-US" sz="2400" dirty="0"/>
              <a:t>Trading via Image Classification: </a:t>
            </a:r>
            <a:r>
              <a:rPr lang="en-US" sz="2000" dirty="0">
                <a:solidFill>
                  <a:schemeClr val="tx1">
                    <a:lumMod val="50000"/>
                    <a:lumOff val="50000"/>
                  </a:schemeClr>
                </a:solidFill>
                <a:hlinkClick r:id="rId4"/>
              </a:rPr>
              <a:t>https://dl.acm.org/doi/pdf/10.1145/3383455.3422544</a:t>
            </a:r>
            <a:endParaRPr lang="en-US" sz="2000" dirty="0">
              <a:solidFill>
                <a:schemeClr val="tx1">
                  <a:lumMod val="50000"/>
                  <a:lumOff val="50000"/>
                </a:schemeClr>
              </a:solidFill>
            </a:endParaRPr>
          </a:p>
          <a:p>
            <a:endParaRPr lang="en-IN" sz="2400" dirty="0"/>
          </a:p>
        </p:txBody>
      </p:sp>
    </p:spTree>
    <p:extLst>
      <p:ext uri="{BB962C8B-B14F-4D97-AF65-F5344CB8AC3E}">
        <p14:creationId xmlns:p14="http://schemas.microsoft.com/office/powerpoint/2010/main" val="2917512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946FFC7-B667-15FC-B99E-6CE5853AAED6}"/>
              </a:ext>
            </a:extLst>
          </p:cNvPr>
          <p:cNvSpPr>
            <a:spLocks noGrp="1"/>
          </p:cNvSpPr>
          <p:nvPr>
            <p:ph type="title"/>
          </p:nvPr>
        </p:nvSpPr>
        <p:spPr>
          <a:xfrm>
            <a:off x="1097279" y="4799362"/>
            <a:ext cx="10113645" cy="893226"/>
          </a:xfrm>
        </p:spPr>
        <p:txBody>
          <a:bodyPr/>
          <a:lstStyle/>
          <a:p>
            <a:r>
              <a:rPr lang="en-IN" sz="5400" dirty="0"/>
              <a:t>Introduction</a:t>
            </a:r>
          </a:p>
        </p:txBody>
      </p:sp>
      <p:sp>
        <p:nvSpPr>
          <p:cNvPr id="4" name="Text Placeholder 3">
            <a:extLst>
              <a:ext uri="{FF2B5EF4-FFF2-40B4-BE49-F238E27FC236}">
                <a16:creationId xmlns:a16="http://schemas.microsoft.com/office/drawing/2014/main" id="{FA2B4D2A-9E23-C231-555B-7C62D78B9BA4}"/>
              </a:ext>
            </a:extLst>
          </p:cNvPr>
          <p:cNvSpPr>
            <a:spLocks noGrp="1"/>
          </p:cNvSpPr>
          <p:nvPr>
            <p:ph type="body" sz="half" idx="2"/>
          </p:nvPr>
        </p:nvSpPr>
        <p:spPr>
          <a:xfrm>
            <a:off x="1097279" y="1335741"/>
            <a:ext cx="10113264" cy="3030072"/>
          </a:xfrm>
        </p:spPr>
        <p:txBody>
          <a:bodyPr>
            <a:normAutofit/>
          </a:bodyPr>
          <a:lstStyle/>
          <a:p>
            <a:r>
              <a:rPr lang="en-US" sz="2400" dirty="0">
                <a:solidFill>
                  <a:srgbClr val="262626"/>
                </a:solidFill>
              </a:rPr>
              <a:t>Technology is playing a remarkably significant role in everyday experiences. It has revolutionized almost every aspect of people’s lives, including financial trading and investing. Trading and investing in the stock markets has not been this simple ever before and advancements in technology have paved the ground for AI to involve in various trading and investing processes. AI goal which simulates human intelligence, is that machines learn and do problem-solving as humans do with less cost and less time.</a:t>
            </a:r>
          </a:p>
          <a:p>
            <a:endParaRPr lang="en-IN" sz="2400" dirty="0">
              <a:solidFill>
                <a:srgbClr val="262626"/>
              </a:solidFill>
            </a:endParaRPr>
          </a:p>
        </p:txBody>
      </p:sp>
    </p:spTree>
    <p:extLst>
      <p:ext uri="{BB962C8B-B14F-4D97-AF65-F5344CB8AC3E}">
        <p14:creationId xmlns:p14="http://schemas.microsoft.com/office/powerpoint/2010/main" val="17695948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p:txBody>
          <a:bodyPr>
            <a:normAutofit/>
          </a:bodyPr>
          <a:lstStyle/>
          <a:p>
            <a:r>
              <a:rPr lang="en-US" sz="5400" dirty="0"/>
              <a:t>Objective</a:t>
            </a:r>
            <a:endParaRPr lang="en-IN" sz="5400" dirty="0"/>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p:txBody>
          <a:bodyPr>
            <a:normAutofit fontScale="92500" lnSpcReduction="10000"/>
          </a:bodyPr>
          <a:lstStyle/>
          <a:p>
            <a:r>
              <a:rPr lang="en-US" sz="2400" dirty="0"/>
              <a:t>This thesis aims to identify AI’s influences and the changes it brings in trading and investing in financial markets and produce a reliable outcome for humans compared to AI or machines in trading in stock markets. This thesis researches and analyses the following factors:</a:t>
            </a:r>
          </a:p>
          <a:p>
            <a:r>
              <a:rPr lang="en-US" sz="2400" dirty="0"/>
              <a:t> • The role of AI’s development in the finance and finance industry</a:t>
            </a:r>
          </a:p>
          <a:p>
            <a:r>
              <a:rPr lang="en-US" sz="2400" dirty="0"/>
              <a:t> • The possible changes AI brings to investing and trading methods in financial markets</a:t>
            </a:r>
          </a:p>
          <a:p>
            <a:r>
              <a:rPr lang="en-US" sz="2400" dirty="0"/>
              <a:t> • The applicability of AI and its parts and enablers in various processes are also discussed </a:t>
            </a:r>
          </a:p>
        </p:txBody>
      </p:sp>
    </p:spTree>
    <p:extLst>
      <p:ext uri="{BB962C8B-B14F-4D97-AF65-F5344CB8AC3E}">
        <p14:creationId xmlns:p14="http://schemas.microsoft.com/office/powerpoint/2010/main" val="598725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p:txBody>
          <a:bodyPr>
            <a:normAutofit fontScale="90000"/>
          </a:bodyPr>
          <a:lstStyle/>
          <a:p>
            <a:r>
              <a:rPr lang="en-US" sz="5400" dirty="0"/>
              <a:t>Financial market and investing</a:t>
            </a:r>
            <a:endParaRPr lang="en-IN" sz="5400" dirty="0"/>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p:txBody>
          <a:bodyPr>
            <a:normAutofit/>
          </a:bodyPr>
          <a:lstStyle/>
          <a:p>
            <a:r>
              <a:rPr lang="en-US" sz="2200" dirty="0"/>
              <a:t>Financial Markets, one of the most intricate human beings, are being affected by technology expansion and growth. Technology is easing human’s access to trade on stock markets in many ways. People can trade any amount of money using only a mobile phone and an application in its simplest form. There has been much progress in how trades and investments happen, but the idea behind it remains the same; means that the markets have not ever been beaten or overtaken by only one individual, sector, or company. Thus, technology development and mostly artificial intelligence are effective approaches that many financial companies and experts in finance sectors focus on to benefit the utmost.</a:t>
            </a:r>
          </a:p>
        </p:txBody>
      </p:sp>
    </p:spTree>
    <p:extLst>
      <p:ext uri="{BB962C8B-B14F-4D97-AF65-F5344CB8AC3E}">
        <p14:creationId xmlns:p14="http://schemas.microsoft.com/office/powerpoint/2010/main" val="35233150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65DA791-4724-9CD1-4542-430835CA689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21" b="2353"/>
          <a:stretch/>
        </p:blipFill>
        <p:spPr bwMode="auto">
          <a:xfrm>
            <a:off x="3505200" y="1"/>
            <a:ext cx="8686800" cy="64008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A83849F-4BF0-C1F2-4347-C590D575E023}"/>
              </a:ext>
            </a:extLst>
          </p:cNvPr>
          <p:cNvSpPr txBox="1">
            <a:spLocks/>
          </p:cNvSpPr>
          <p:nvPr/>
        </p:nvSpPr>
        <p:spPr>
          <a:xfrm>
            <a:off x="-118534" y="1900515"/>
            <a:ext cx="3623734" cy="2841813"/>
          </a:xfrm>
          <a:prstGeom prst="rect">
            <a:avLst/>
          </a:prstGeom>
        </p:spPr>
        <p:txBody>
          <a:bodyPr>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algn="r"/>
            <a:r>
              <a:rPr lang="en-US" sz="9600" dirty="0">
                <a:latin typeface="Bebas Neue Bold" panose="020B0606020202050201" pitchFamily="34" charset="0"/>
              </a:rPr>
              <a:t>AI TIMELINE</a:t>
            </a:r>
            <a:endParaRPr lang="en-IN" sz="9600" dirty="0">
              <a:latin typeface="Bebas Neue Bold" panose="020B0606020202050201" pitchFamily="34" charset="0"/>
            </a:endParaRPr>
          </a:p>
        </p:txBody>
      </p:sp>
    </p:spTree>
    <p:extLst>
      <p:ext uri="{BB962C8B-B14F-4D97-AF65-F5344CB8AC3E}">
        <p14:creationId xmlns:p14="http://schemas.microsoft.com/office/powerpoint/2010/main" val="1178675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p:txBody>
          <a:bodyPr>
            <a:normAutofit/>
          </a:bodyPr>
          <a:lstStyle/>
          <a:p>
            <a:r>
              <a:rPr lang="en-US" sz="5400" dirty="0"/>
              <a:t>AI-Based Trading</a:t>
            </a:r>
            <a:endParaRPr lang="en-IN" sz="5400" dirty="0"/>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p:txBody>
          <a:bodyPr>
            <a:normAutofit/>
          </a:bodyPr>
          <a:lstStyle/>
          <a:p>
            <a:pPr marL="268288" indent="-268288">
              <a:buFont typeface="Courier New" panose="02070309020205020404" pitchFamily="49" charset="0"/>
              <a:buChar char="o"/>
            </a:pPr>
            <a:r>
              <a:rPr lang="en-US" sz="2200" dirty="0"/>
              <a:t>AI is used in a vast range, from digital marketing to user experience enhancement and investing.</a:t>
            </a:r>
          </a:p>
          <a:p>
            <a:pPr marL="268288" indent="-268288">
              <a:buFont typeface="Courier New" panose="02070309020205020404" pitchFamily="49" charset="0"/>
              <a:buChar char="o"/>
            </a:pPr>
            <a:r>
              <a:rPr lang="en-US" sz="2200" dirty="0"/>
              <a:t>AI is used in tax departments to turn the losses into tax deductions.</a:t>
            </a:r>
          </a:p>
          <a:p>
            <a:pPr marL="268288" indent="-268288">
              <a:buFont typeface="Courier New" panose="02070309020205020404" pitchFamily="49" charset="0"/>
              <a:buChar char="o"/>
            </a:pPr>
            <a:r>
              <a:rPr lang="en-US" sz="2200" dirty="0"/>
              <a:t>Stock trading is evolving, and the trading process with AI is getting more lenient. </a:t>
            </a:r>
          </a:p>
          <a:p>
            <a:pPr marL="268288" indent="-268288">
              <a:buFont typeface="Courier New" panose="02070309020205020404" pitchFamily="49" charset="0"/>
              <a:buChar char="o"/>
            </a:pPr>
            <a:r>
              <a:rPr lang="en-US" sz="2200" dirty="0"/>
              <a:t>AI is used in many kinds of investments or stock trading.</a:t>
            </a:r>
          </a:p>
          <a:p>
            <a:pPr marL="268288" indent="-268288">
              <a:buFont typeface="Courier New" panose="02070309020205020404" pitchFamily="49" charset="0"/>
              <a:buChar char="o"/>
            </a:pPr>
            <a:r>
              <a:rPr lang="en-US" sz="2200" dirty="0"/>
              <a:t>With the help of AI, portfolios could expand into a broader range, such as real estate, debt investments, reputation management, biotech startups, and investing in the stock market.</a:t>
            </a:r>
          </a:p>
        </p:txBody>
      </p:sp>
    </p:spTree>
    <p:extLst>
      <p:ext uri="{BB962C8B-B14F-4D97-AF65-F5344CB8AC3E}">
        <p14:creationId xmlns:p14="http://schemas.microsoft.com/office/powerpoint/2010/main" val="3388019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p:txBody>
          <a:bodyPr>
            <a:normAutofit/>
          </a:bodyPr>
          <a:lstStyle/>
          <a:p>
            <a:r>
              <a:rPr lang="en-US" sz="5400" dirty="0"/>
              <a:t>AI-Application in trading</a:t>
            </a:r>
            <a:endParaRPr lang="en-IN" sz="5400" dirty="0"/>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p:txBody>
          <a:bodyPr>
            <a:normAutofit/>
          </a:bodyPr>
          <a:lstStyle/>
          <a:p>
            <a:pPr marL="0" indent="0">
              <a:buNone/>
            </a:pPr>
            <a:r>
              <a:rPr lang="en-US" sz="2200" dirty="0"/>
              <a:t>There are three main ways AI has been applied in trading:</a:t>
            </a:r>
          </a:p>
          <a:p>
            <a:pPr marL="447675" indent="-358775">
              <a:buFont typeface="Courier New" panose="02070309020205020404" pitchFamily="49" charset="0"/>
              <a:buChar char="o"/>
            </a:pPr>
            <a:r>
              <a:rPr lang="en-US" sz="2200" dirty="0"/>
              <a:t>Discovering patterns</a:t>
            </a:r>
          </a:p>
          <a:p>
            <a:pPr marL="447675" indent="-358775">
              <a:buFont typeface="Courier New" panose="02070309020205020404" pitchFamily="49" charset="0"/>
              <a:buChar char="o"/>
            </a:pPr>
            <a:r>
              <a:rPr lang="en-US" sz="2200" dirty="0"/>
              <a:t>Predictive trading based on sentiment</a:t>
            </a:r>
          </a:p>
          <a:p>
            <a:pPr marL="447675" indent="-358775">
              <a:buFont typeface="Courier New" panose="02070309020205020404" pitchFamily="49" charset="0"/>
              <a:buChar char="o"/>
            </a:pPr>
            <a:r>
              <a:rPr lang="en-US" sz="2200" dirty="0"/>
              <a:t>Speed trading</a:t>
            </a:r>
          </a:p>
        </p:txBody>
      </p:sp>
    </p:spTree>
    <p:extLst>
      <p:ext uri="{BB962C8B-B14F-4D97-AF65-F5344CB8AC3E}">
        <p14:creationId xmlns:p14="http://schemas.microsoft.com/office/powerpoint/2010/main" val="41880160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7D202-842F-1F45-743A-755D8D32177E}"/>
              </a:ext>
            </a:extLst>
          </p:cNvPr>
          <p:cNvSpPr>
            <a:spLocks noGrp="1"/>
          </p:cNvSpPr>
          <p:nvPr>
            <p:ph type="title"/>
          </p:nvPr>
        </p:nvSpPr>
        <p:spPr/>
        <p:txBody>
          <a:bodyPr>
            <a:normAutofit/>
          </a:bodyPr>
          <a:lstStyle/>
          <a:p>
            <a:r>
              <a:rPr lang="en-US" sz="4000" dirty="0"/>
              <a:t>Predictability of stock price fluctuations</a:t>
            </a:r>
          </a:p>
        </p:txBody>
      </p:sp>
      <p:sp>
        <p:nvSpPr>
          <p:cNvPr id="3" name="Content Placeholder 2">
            <a:extLst>
              <a:ext uri="{FF2B5EF4-FFF2-40B4-BE49-F238E27FC236}">
                <a16:creationId xmlns:a16="http://schemas.microsoft.com/office/drawing/2014/main" id="{5EBF60BF-D36B-3604-0F8C-A4476063217E}"/>
              </a:ext>
            </a:extLst>
          </p:cNvPr>
          <p:cNvSpPr>
            <a:spLocks noGrp="1"/>
          </p:cNvSpPr>
          <p:nvPr>
            <p:ph idx="1"/>
          </p:nvPr>
        </p:nvSpPr>
        <p:spPr>
          <a:xfrm>
            <a:off x="1097280" y="2009586"/>
            <a:ext cx="10058400" cy="4373281"/>
          </a:xfrm>
        </p:spPr>
        <p:txBody>
          <a:bodyPr>
            <a:normAutofit fontScale="85000" lnSpcReduction="20000"/>
          </a:bodyPr>
          <a:lstStyle/>
          <a:p>
            <a:pPr marL="179388" indent="-179388">
              <a:buFont typeface="Courier New" panose="02070309020205020404" pitchFamily="49" charset="0"/>
              <a:buChar char="o"/>
            </a:pPr>
            <a:r>
              <a:rPr lang="en-US" sz="2200" dirty="0"/>
              <a:t>Predicting the market can be one main reason that there is so much focus on the technology side, especially AI in financial institutions and hedge fund companies. Using AI, many simple and routine tasks that are more time-consuming are processed, taking less time and cost less, and give the employees more time to focus on the more critical tasks and decisions.</a:t>
            </a:r>
          </a:p>
          <a:p>
            <a:pPr marL="179388" indent="-179388">
              <a:buFont typeface="Courier New" panose="02070309020205020404" pitchFamily="49" charset="0"/>
              <a:buChar char="o"/>
            </a:pPr>
            <a:r>
              <a:rPr lang="en-US" sz="2200" dirty="0"/>
              <a:t>Predicting the news that affects the stock prices is what is meant to look for instead of predicting the price itself. Market dynamics are caused by the decision of thousands of investor decisions and human bias in trading parallels and the market changes in case of any crash or chaos. That randomizes the fluctuation and price sequence, especially when comparing a daily or weekly chart where widespread tops and downs and a yearly chart show that prices are constantly fluctuating. It tells that there is a pattern to this constant stability, and those patterns are where AI shines.</a:t>
            </a:r>
          </a:p>
          <a:p>
            <a:pPr marL="179388" indent="-179388">
              <a:buFont typeface="Courier New" panose="02070309020205020404" pitchFamily="49" charset="0"/>
              <a:buChar char="o"/>
            </a:pPr>
            <a:r>
              <a:rPr lang="en-US" sz="2200" dirty="0"/>
              <a:t>Prediction of fluctuations in the market could bring considerable amounts of wealth. Many people in various fields are working hard to develop such models and tools to predict the next market moves. Frequent aspects can affect the market’s predictability, like how fast the market’s there digest publicly available information and information efficiency.</a:t>
            </a:r>
          </a:p>
        </p:txBody>
      </p:sp>
    </p:spTree>
    <p:extLst>
      <p:ext uri="{BB962C8B-B14F-4D97-AF65-F5344CB8AC3E}">
        <p14:creationId xmlns:p14="http://schemas.microsoft.com/office/powerpoint/2010/main" val="1804772642"/>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{79E8AFD7-E36E-451A-8B37-8B8A4D2FA2DB}tf22712842_win32</Template>
  <TotalTime>58</TotalTime>
  <Words>2586</Words>
  <Application>Microsoft Office PowerPoint</Application>
  <PresentationFormat>Widescreen</PresentationFormat>
  <Paragraphs>94</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Bebas Neue Bold</vt:lpstr>
      <vt:lpstr>Bookman Old Style</vt:lpstr>
      <vt:lpstr>Calibri</vt:lpstr>
      <vt:lpstr>Courier New</vt:lpstr>
      <vt:lpstr>Franklin Gothic Book</vt:lpstr>
      <vt:lpstr>1_RetrospectVTI</vt:lpstr>
      <vt:lpstr>AI in Trading and Investments</vt:lpstr>
      <vt:lpstr>GROUP MEMBERS</vt:lpstr>
      <vt:lpstr>Introduction</vt:lpstr>
      <vt:lpstr>Objective</vt:lpstr>
      <vt:lpstr>Financial market and investing</vt:lpstr>
      <vt:lpstr>PowerPoint Presentation</vt:lpstr>
      <vt:lpstr>AI-Based Trading</vt:lpstr>
      <vt:lpstr>AI-Application in trading</vt:lpstr>
      <vt:lpstr>Predictability of stock price fluctuations</vt:lpstr>
      <vt:lpstr> Discovering Patterns</vt:lpstr>
      <vt:lpstr>Predictive trading based on sentiment</vt:lpstr>
      <vt:lpstr>Speed Trading</vt:lpstr>
      <vt:lpstr>Investing using AI-driven decision enhancement tools</vt:lpstr>
      <vt:lpstr> Technical indicators and patterns</vt:lpstr>
      <vt:lpstr>Use of the constraint satisfaction problem in Trading?</vt:lpstr>
      <vt:lpstr>Hidden Markov Models in  Big Data Optimization</vt:lpstr>
      <vt:lpstr>Link between HMM and CSP</vt:lpstr>
      <vt:lpstr>PowerPoint Presentation</vt:lpstr>
      <vt:lpstr> Trading via Image Classification</vt:lpstr>
      <vt:lpstr>Box-and-whisker Diagram</vt:lpstr>
      <vt:lpstr>PowerPoint Presentation</vt:lpstr>
      <vt:lpstr>Results achieved by Trading via  Image Classification </vt:lpstr>
      <vt:lpstr>AI-Trading versus Traditional Trading methods </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in Trading and Investments</dc:title>
  <dc:creator>Roopak Priydarshi</dc:creator>
  <cp:lastModifiedBy>Roopak Priydarshi</cp:lastModifiedBy>
  <cp:revision>8</cp:revision>
  <dcterms:created xsi:type="dcterms:W3CDTF">2022-11-11T13:30:21Z</dcterms:created>
  <dcterms:modified xsi:type="dcterms:W3CDTF">2022-11-11T14:31:45Z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